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EB Garamon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3A8379-A381-404D-BDCD-B644403DBD3D}">
  <a:tblStyle styleId="{A03A8379-A381-404D-BDCD-B644403DBD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BGaramond-bold.fntdata"/><Relationship Id="rId90" Type="http://schemas.openxmlformats.org/officeDocument/2006/relationships/font" Target="fonts/EBGaramond-regular.fntdata"/><Relationship Id="rId93" Type="http://schemas.openxmlformats.org/officeDocument/2006/relationships/font" Target="fonts/EBGaramond-boldItalic.fntdata"/><Relationship Id="rId92"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Row 1: Shows when the letters are recognized</a:t>
            </a:r>
            <a:endParaRPr/>
          </a:p>
          <a:p>
            <a:pPr indent="0" lvl="0" marL="0">
              <a:spcBef>
                <a:spcPts val="0"/>
              </a:spcBef>
              <a:spcAft>
                <a:spcPts val="0"/>
              </a:spcAft>
              <a:buNone/>
            </a:pPr>
            <a:r>
              <a:rPr lang="en"/>
              <a:t>2) Row 2: Shows the states of some of the memory cells (Notice how they get reset when a character is recognized!) </a:t>
            </a:r>
            <a:endParaRPr/>
          </a:p>
          <a:p>
            <a:pPr indent="0" lvl="0" marL="0">
              <a:spcBef>
                <a:spcPts val="0"/>
              </a:spcBef>
              <a:spcAft>
                <a:spcPts val="0"/>
              </a:spcAft>
              <a:buNone/>
            </a:pPr>
            <a:r>
              <a:rPr lang="en"/>
              <a:t>3) Row 3: Shows the writing as it's being analyzed by the LSTM RNN 4) </a:t>
            </a:r>
            <a:endParaRPr/>
          </a:p>
          <a:p>
            <a:pPr indent="0" lvl="0" marL="0" rtl="0">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Shape 100"/>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Shape 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4" name="Shape 16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Shape 165"/>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172" name="Shape 172"/>
          <p:cNvGraphicFramePr/>
          <p:nvPr/>
        </p:nvGraphicFramePr>
        <p:xfrm>
          <a:off x="993175" y="1771725"/>
          <a:ext cx="3000000" cy="3000000"/>
        </p:xfrm>
        <a:graphic>
          <a:graphicData uri="http://schemas.openxmlformats.org/drawingml/2006/table">
            <a:tbl>
              <a:tblPr>
                <a:noFill/>
                <a:tableStyleId>{A03A8379-A381-404D-BDCD-B644403DBD3D}</a:tableStyleId>
              </a:tblPr>
              <a:tblGrid>
                <a:gridCol w="3619500"/>
                <a:gridCol w="3619500"/>
              </a:tblGrid>
              <a:tr h="381000">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79" name="Shape 1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Shape 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6" name="Shape 186"/>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Shape 18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94" name="Shape 194"/>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Shape 195"/>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Shape 196"/>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
        <p:nvSpPr>
          <p:cNvPr id="197" name="Shape 19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4" name="Shape 204"/>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Shape 205"/>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Shape 21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Shape 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20" name="Shape 22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Shape 22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Shape 222"/>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Shape 22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Shape 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36" name="Shape 236"/>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Shape 23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4" name="Shape 2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1" name="Shape 2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8" name="Shape 25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65" name="Shape 265"/>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Shape 266"/>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3" name="Shape 273"/>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Shape 28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Shape 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 name="Shape 287"/>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Shape 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4" name="Shape 29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 name="Shape 3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Shape 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8" name="Shape 308"/>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309" name="Shape 309"/>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Shape 310"/>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4" name="Shape 114" title="Hey Buddy, Can You Give Me a Hand?">
            <a:hlinkClick r:id="rId3"/>
          </p:cNvPr>
          <p:cNvSpPr/>
          <p:nvPr/>
        </p:nvSpPr>
        <p:spPr>
          <a:xfrm>
            <a:off x="2369425" y="1169350"/>
            <a:ext cx="4572000" cy="34290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Shape 3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7" name="Shape 317"/>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Shape 31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5" name="Shape 32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Shape 326"/>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Shape 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Shape 333"/>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spcBef>
                <a:spcPts val="0"/>
              </a:spcBef>
              <a:spcAft>
                <a:spcPts val="0"/>
              </a:spcAft>
              <a:buNone/>
            </a:pPr>
            <a:r>
              <a:t/>
            </a:r>
            <a:endParaRPr>
              <a:solidFill>
                <a:srgbClr val="FFFFFF"/>
              </a:solidFill>
            </a:endParaRPr>
          </a:p>
        </p:txBody>
      </p:sp>
      <p:sp>
        <p:nvSpPr>
          <p:cNvPr id="334" name="Shape 334" title="LSTM RNN Demo">
            <a:hlinkClick r:id="rId3"/>
          </p:cNvPr>
          <p:cNvSpPr/>
          <p:nvPr/>
        </p:nvSpPr>
        <p:spPr>
          <a:xfrm>
            <a:off x="1809275" y="808677"/>
            <a:ext cx="5295653" cy="3971725"/>
          </a:xfrm>
          <a:prstGeom prst="rect">
            <a:avLst/>
          </a:prstGeom>
          <a:blipFill>
            <a:blip r:embed="rId4">
              <a:alphaModFix/>
            </a:blip>
            <a:stretch>
              <a:fillRect/>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1" name="Shape 34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8" name="Shape 34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Shape 34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Shape 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6" name="Shape 35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Shape 357"/>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358" name="Shape 3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Shape 3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Shape 3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Shape 3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2" name="Shape 3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Shape 3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9" name="Shape 379"/>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Shape 380"/>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Shakespeare Generator</a:t>
            </a:r>
            <a:endParaRPr>
              <a:solidFill>
                <a:srgbClr val="FFFFFF"/>
              </a:solidFill>
            </a:endParaRPr>
          </a:p>
          <a:p>
            <a:pPr indent="0" lvl="0" mar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7" name="Shape 387"/>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Shape 388"/>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Shape 121" title="Testing Robustness">
            <a:hlinkClick r:id="rId3"/>
          </p:cNvPr>
          <p:cNvSpPr/>
          <p:nvPr/>
        </p:nvSpPr>
        <p:spPr>
          <a:xfrm>
            <a:off x="2224725" y="1234225"/>
            <a:ext cx="4572000" cy="3429000"/>
          </a:xfrm>
          <a:prstGeom prst="rect">
            <a:avLst/>
          </a:prstGeom>
          <a:blipFill>
            <a:blip r:embed="rId4">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Shape 3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5" name="Shape 395"/>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Shape 396"/>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Shape 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3" name="Shape 403"/>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Shape 404"/>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Arvix Abstracts Generator</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Shape 4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1" name="Shape 411"/>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Presidential tweets</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Shape 412"/>
          <p:cNvGraphicFramePr/>
          <p:nvPr/>
        </p:nvGraphicFramePr>
        <p:xfrm>
          <a:off x="1002650" y="994850"/>
          <a:ext cx="3000000" cy="3000000"/>
        </p:xfrm>
        <a:graphic>
          <a:graphicData uri="http://schemas.openxmlformats.org/drawingml/2006/table">
            <a:tbl>
              <a:tblPr>
                <a:noFill/>
                <a:tableStyleId>{A03A8379-A381-404D-BDCD-B644403DBD3D}</a:tableStyleId>
              </a:tblPr>
              <a:tblGrid>
                <a:gridCol w="7239000"/>
              </a:tblGrid>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Shape 4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9" name="Shape 41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Shape 420"/>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Shape 421"/>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Shape 4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28" name="Shape 42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Shape 42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Shape 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6" name="Shape 4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Shape 437"/>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Shape 438"/>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Shape 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5" name="Shape 4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Shape 446"/>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Shape 447"/>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Shape 4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54" name="Shape 454"/>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Shape 455"/>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Shape 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2" name="Shape 46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Shape 46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Shape 4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70" name="Shape 470"/>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Shape 4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Shape 128" title="Introducing SpotMini">
            <a:hlinkClick r:id="rId3"/>
          </p:cNvPr>
          <p:cNvSpPr/>
          <p:nvPr/>
        </p:nvSpPr>
        <p:spPr>
          <a:xfrm>
            <a:off x="2286000" y="1299850"/>
            <a:ext cx="4572000" cy="3429000"/>
          </a:xfrm>
          <a:prstGeom prst="rect">
            <a:avLst/>
          </a:prstGeom>
          <a:blipFill>
            <a:blip r:embed="rId4">
              <a:alphaModFix/>
            </a:blip>
            <a:stretch>
              <a:fillRect/>
            </a:stretch>
          </a:blipFill>
          <a:ln>
            <a:noFill/>
          </a:ln>
        </p:spPr>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Shape 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Shape 478"/>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Shape 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85" name="Shape 48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Shape 4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2" name="Shape 49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Shape 4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9" name="Shape 499"/>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Shape 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6" name="Shape 50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Shape 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3" name="Shape 51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Shape 514"/>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Shape 5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1" name="Shape 52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Shape 522"/>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Shape 5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 name="Shape 52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Shape 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 name="Shape 53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Shape 537"/>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Shape 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4" name="Shape 54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Shape 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6" name="Shape 136"/>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Shape 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1" name="Shape 55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Shape 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8" name="Shape 55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Shape 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Shape 5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Shape 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2" name="Shape 57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Shape 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9" name="Shape 57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Shape 5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6" name="Shape 586"/>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Shape 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3" name="Shape 5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Shape 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0" name="Shape 60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Shape 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7" name="Shape 60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Shape 6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4" name="Shape 614"/>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Shape 143"/>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Shape 6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Shape 62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Shape 6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8" name="Shape 62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Shape 6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5" name="Shape 63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2" name="Shape 64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Shape 643"/>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Shape 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0" name="Shape 65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Shape 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7" name="Shape 6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Shape 658"/>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Shape 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65" name="Shape 665"/>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Shape 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2" name="Shape 6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Shape 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9" name="Shape 6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Shape 680"/>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Shape 6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49" name="Shape 149"/>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Shape 6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3" name="Shape 693"/>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Shape 694"/>
          <p:cNvGraphicFramePr/>
          <p:nvPr/>
        </p:nvGraphicFramePr>
        <p:xfrm>
          <a:off x="1035175" y="1541625"/>
          <a:ext cx="3000000" cy="3000000"/>
        </p:xfrm>
        <a:graphic>
          <a:graphicData uri="http://schemas.openxmlformats.org/drawingml/2006/table">
            <a:tbl>
              <a:tblPr>
                <a:noFill/>
                <a:tableStyleId>{A03A8379-A381-404D-BDCD-B644403DBD3D}</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Shape 7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01" name="Shape 701"/>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Shape 702"/>
          <p:cNvGraphicFramePr/>
          <p:nvPr/>
        </p:nvGraphicFramePr>
        <p:xfrm>
          <a:off x="1035175" y="1541625"/>
          <a:ext cx="3000000" cy="3000000"/>
        </p:xfrm>
        <a:graphic>
          <a:graphicData uri="http://schemas.openxmlformats.org/drawingml/2006/table">
            <a:tbl>
              <a:tblPr>
                <a:noFill/>
                <a:tableStyleId>{A03A8379-A381-404D-BDCD-B644403DBD3D}</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Shape 7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Shape 714"/>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Shape 7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5" name="Shape 155"/>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Shape 156"/>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Shape 157"/>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